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04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305" r:id="rId13"/>
    <p:sldId id="266" r:id="rId14"/>
    <p:sldId id="267" r:id="rId15"/>
    <p:sldId id="271" r:id="rId16"/>
    <p:sldId id="272" r:id="rId17"/>
    <p:sldId id="303" r:id="rId18"/>
    <p:sldId id="276" r:id="rId19"/>
    <p:sldId id="273" r:id="rId20"/>
    <p:sldId id="268" r:id="rId21"/>
    <p:sldId id="275" r:id="rId22"/>
    <p:sldId id="269" r:id="rId23"/>
    <p:sldId id="274" r:id="rId24"/>
    <p:sldId id="278" r:id="rId25"/>
    <p:sldId id="270" r:id="rId26"/>
    <p:sldId id="279" r:id="rId27"/>
    <p:sldId id="290" r:id="rId28"/>
    <p:sldId id="277" r:id="rId29"/>
    <p:sldId id="280" r:id="rId30"/>
    <p:sldId id="281" r:id="rId31"/>
    <p:sldId id="282" r:id="rId32"/>
    <p:sldId id="283" r:id="rId33"/>
    <p:sldId id="284" r:id="rId34"/>
    <p:sldId id="289" r:id="rId35"/>
    <p:sldId id="291" r:id="rId36"/>
    <p:sldId id="285" r:id="rId37"/>
    <p:sldId id="300" r:id="rId38"/>
    <p:sldId id="307" r:id="rId39"/>
    <p:sldId id="292" r:id="rId40"/>
    <p:sldId id="302" r:id="rId41"/>
    <p:sldId id="286" r:id="rId42"/>
    <p:sldId id="293" r:id="rId43"/>
    <p:sldId id="288" r:id="rId44"/>
    <p:sldId id="299" r:id="rId45"/>
    <p:sldId id="295" r:id="rId46"/>
    <p:sldId id="296" r:id="rId47"/>
    <p:sldId id="294" r:id="rId48"/>
    <p:sldId id="301" r:id="rId49"/>
    <p:sldId id="306" r:id="rId50"/>
    <p:sldId id="287" r:id="rId51"/>
    <p:sldId id="297" r:id="rId52"/>
    <p:sldId id="298" r:id="rId53"/>
    <p:sldId id="30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260" userDrawn="1">
          <p15:clr>
            <a:srgbClr val="A4A3A4"/>
          </p15:clr>
        </p15:guide>
        <p15:guide id="3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0" autoAdjust="0"/>
    <p:restoredTop sz="87219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orient="horz" pos="22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205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84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88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35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403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166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061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623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21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81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680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E768-DF6E-41BE-B06C-45ED8D8C1670}" type="datetimeFigureOut">
              <a:rPr lang="hu-HU" smtClean="0"/>
              <a:t>2019. 11. 22.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B1B6-8392-4CA9-87E6-C6151EC304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97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686935"/>
            <a:ext cx="9144000" cy="2387600"/>
          </a:xfrm>
        </p:spPr>
        <p:txBody>
          <a:bodyPr/>
          <a:lstStyle/>
          <a:p>
            <a:r>
              <a:rPr lang="hu-HU" dirty="0" smtClean="0"/>
              <a:t>A piaristák 300 éves jubileuma Debrecenben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09963"/>
            <a:ext cx="3810000" cy="28575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752115" y="6367463"/>
            <a:ext cx="32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smtClean="0"/>
              <a:t>Összeállította: Pintér József</a:t>
            </a:r>
            <a:endParaRPr lang="hu-HU" b="1"/>
          </a:p>
        </p:txBody>
      </p:sp>
    </p:spTree>
    <p:extLst>
      <p:ext uri="{BB962C8B-B14F-4D97-AF65-F5344CB8AC3E}">
        <p14:creationId xmlns:p14="http://schemas.microsoft.com/office/powerpoint/2010/main" val="3566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Koháry</a:t>
            </a:r>
            <a:r>
              <a:rPr lang="hu-HU" dirty="0" smtClean="0"/>
              <a:t> István országbíró adománya (1725)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531888" cy="4351338"/>
          </a:xfrm>
        </p:spPr>
      </p:pic>
      <p:sp>
        <p:nvSpPr>
          <p:cNvPr id="3" name="Szövegdoboz 2"/>
          <p:cNvSpPr txBox="1"/>
          <p:nvPr/>
        </p:nvSpPr>
        <p:spPr>
          <a:xfrm>
            <a:off x="4807132" y="2076995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Alapítvány a vidéki diákok konviktusának megépítésére (10 000 forint);</a:t>
            </a:r>
          </a:p>
          <a:p>
            <a:r>
              <a:rPr lang="hu-HU" dirty="0"/>
              <a:t>e</a:t>
            </a:r>
            <a:r>
              <a:rPr lang="hu-HU" dirty="0" smtClean="0"/>
              <a:t>zzel megemelkedett a diákok létszáma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38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fejlődés </a:t>
            </a:r>
            <a:endParaRPr lang="hu-HU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532027"/>
              </p:ext>
            </p:extLst>
          </p:nvPr>
        </p:nvGraphicFramePr>
        <p:xfrm>
          <a:off x="838200" y="0"/>
          <a:ext cx="10515600" cy="6583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415222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1501215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58671921"/>
                    </a:ext>
                  </a:extLst>
                </a:gridCol>
                <a:gridCol w="2100943">
                  <a:extLst>
                    <a:ext uri="{9D8B030D-6E8A-4147-A177-3AD203B41FA5}">
                      <a16:colId xmlns:a16="http://schemas.microsoft.com/office/drawing/2014/main" val="2268252872"/>
                    </a:ext>
                  </a:extLst>
                </a:gridCol>
                <a:gridCol w="2105297">
                  <a:extLst>
                    <a:ext uri="{9D8B030D-6E8A-4147-A177-3AD203B41FA5}">
                      <a16:colId xmlns:a16="http://schemas.microsoft.com/office/drawing/2014/main" val="367303779"/>
                    </a:ext>
                  </a:extLst>
                </a:gridCol>
              </a:tblGrid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ÉV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Diáklétszám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Osztályok száma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Tanárok</a:t>
                      </a:r>
                      <a:r>
                        <a:rPr lang="hu-HU" baseline="0" dirty="0" smtClean="0"/>
                        <a:t> száma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85095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1721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558073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1725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89187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1763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274419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1790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212837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1835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670718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1874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44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81665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1881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712276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1886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08010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1895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894811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1900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65508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1903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 (11 </a:t>
                      </a:r>
                      <a:r>
                        <a:rPr lang="hu-HU" dirty="0" err="1" smtClean="0"/>
                        <a:t>szerz</a:t>
                      </a:r>
                      <a:r>
                        <a:rPr lang="hu-HU" dirty="0" smtClean="0"/>
                        <a:t>., 4 </a:t>
                      </a:r>
                      <a:r>
                        <a:rPr lang="hu-HU" dirty="0" err="1" smtClean="0"/>
                        <a:t>vil</a:t>
                      </a:r>
                      <a:r>
                        <a:rPr lang="hu-HU" dirty="0" smtClean="0"/>
                        <a:t>.)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Állami</a:t>
                      </a:r>
                      <a:r>
                        <a:rPr lang="hu-HU" baseline="0" dirty="0" smtClean="0"/>
                        <a:t> főgimnázium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219154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1907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452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99111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1914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485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(már 20 diáklány is)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33728"/>
                  </a:ext>
                </a:extLst>
              </a:tr>
              <a:tr h="405652">
                <a:tc>
                  <a:txBody>
                    <a:bodyPr/>
                    <a:lstStyle/>
                    <a:p>
                      <a:r>
                        <a:rPr lang="hu-HU" dirty="0" smtClean="0"/>
                        <a:t>1915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 (14</a:t>
                      </a:r>
                      <a:r>
                        <a:rPr lang="hu-HU" baseline="0" dirty="0" smtClean="0"/>
                        <a:t> +2 világi)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894040"/>
                  </a:ext>
                </a:extLst>
              </a:tr>
              <a:tr h="498907">
                <a:tc>
                  <a:txBody>
                    <a:bodyPr/>
                    <a:lstStyle/>
                    <a:p>
                      <a:r>
                        <a:rPr lang="hu-HU" dirty="0" smtClean="0"/>
                        <a:t>1917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626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76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0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(az előző táblázat folytatása)</a:t>
            </a:r>
            <a:endParaRPr lang="hu-HU" sz="18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014364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64800635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92768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524227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733315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Év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diáklétszám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Osztályok száma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Tanárok száma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1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1924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493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1932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725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4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1941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430+153 (</a:t>
                      </a:r>
                      <a:r>
                        <a:rPr lang="hu-HU" dirty="0" err="1" smtClean="0"/>
                        <a:t>keresk</a:t>
                      </a:r>
                      <a:r>
                        <a:rPr lang="hu-HU" dirty="0" smtClean="0"/>
                        <a:t>. iskola)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 (20+7)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28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2019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818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 osztály (7+7+16)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94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39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3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 templom és iskola </a:t>
            </a:r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1" y="1332853"/>
            <a:ext cx="8668631" cy="5036949"/>
          </a:xfrm>
        </p:spPr>
      </p:pic>
      <p:sp>
        <p:nvSpPr>
          <p:cNvPr id="3" name="Szövegdoboz 2"/>
          <p:cNvSpPr txBox="1"/>
          <p:nvPr/>
        </p:nvSpPr>
        <p:spPr>
          <a:xfrm>
            <a:off x="9117874" y="1828800"/>
            <a:ext cx="2769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templom 1746-ra épült fel, J. B. </a:t>
            </a:r>
            <a:r>
              <a:rPr lang="hu-HU" dirty="0" err="1" smtClean="0"/>
              <a:t>Carlone</a:t>
            </a:r>
            <a:r>
              <a:rPr lang="hu-HU" dirty="0" smtClean="0"/>
              <a:t> tervei alapján;</a:t>
            </a:r>
          </a:p>
          <a:p>
            <a:r>
              <a:rPr lang="hu-HU" dirty="0" smtClean="0"/>
              <a:t>A templom mellett az iskolaépület látható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67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Hosszú 19. század </a:t>
            </a:r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" y="365125"/>
            <a:ext cx="6742095" cy="3568661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1" y="3723206"/>
            <a:ext cx="6247674" cy="32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XIX. század megpróbáltatásai és nehézségei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1807: </a:t>
            </a:r>
            <a:r>
              <a:rPr lang="hu-HU" dirty="0"/>
              <a:t>plébánia kikerül a </a:t>
            </a:r>
            <a:r>
              <a:rPr lang="hu-HU" dirty="0" smtClean="0"/>
              <a:t>piaristák kezéből</a:t>
            </a:r>
          </a:p>
          <a:p>
            <a:r>
              <a:rPr lang="hu-HU" dirty="0" smtClean="0"/>
              <a:t>1811: tűzvész</a:t>
            </a:r>
          </a:p>
          <a:p>
            <a:r>
              <a:rPr lang="hu-HU" dirty="0" smtClean="0"/>
              <a:t>1839: pusztító orkán (a templomot is sújtotta)</a:t>
            </a:r>
          </a:p>
          <a:p>
            <a:r>
              <a:rPr lang="hu-HU" dirty="0" smtClean="0"/>
              <a:t>1848/49: honvédkórház; az oktatás beszüntetve</a:t>
            </a:r>
            <a:endParaRPr lang="hu-HU" dirty="0"/>
          </a:p>
          <a:p>
            <a:r>
              <a:rPr lang="hu-HU" dirty="0" smtClean="0"/>
              <a:t>1849: orosz megszállás, orosz katonai kórház, borzasztó pusztítás</a:t>
            </a:r>
          </a:p>
          <a:p>
            <a:r>
              <a:rPr lang="hu-HU" dirty="0" smtClean="0"/>
              <a:t>Bach-korszak: a német a kötelező nyelve az oktatásnak</a:t>
            </a:r>
          </a:p>
          <a:p>
            <a:r>
              <a:rPr lang="hu-HU" dirty="0" smtClean="0"/>
              <a:t>Kardhordó Ambrus igazgató 1844-1876</a:t>
            </a:r>
          </a:p>
          <a:p>
            <a:r>
              <a:rPr lang="hu-HU" dirty="0" smtClean="0"/>
              <a:t>1874/75-ös tanév: mélypont (a diáklétszámot tekintve)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2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…és ami a haza javára történt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1841-től – még az országos törvény kihirdetése előtt – a gimnázium hivatalos nyelve lett a magyar: minden tárgyat magyarul tanítottak</a:t>
            </a:r>
          </a:p>
          <a:p>
            <a:r>
              <a:rPr lang="hu-HU" dirty="0" smtClean="0"/>
              <a:t>Honvédkórház az iskola</a:t>
            </a:r>
          </a:p>
          <a:p>
            <a:r>
              <a:rPr lang="hu-HU" dirty="0" smtClean="0"/>
              <a:t>A tanárok (és diákok) közül többen állnak be katonának 1848/49-ben, mint ahogy az a piaristáknál országos szinten is történt</a:t>
            </a:r>
          </a:p>
          <a:p>
            <a:r>
              <a:rPr lang="hu-HU" dirty="0" smtClean="0"/>
              <a:t>A Bach-korszak idején, amikor az oktatás kötelező nyelve Magyarországon is a német, Kardhordó Ambrus igazgató a magyar nyelven való tanítást rendeli el</a:t>
            </a:r>
          </a:p>
          <a:p>
            <a:r>
              <a:rPr lang="hu-HU" dirty="0" smtClean="0"/>
              <a:t>1884 – új név: Kegyes tanítórendiek debreceni algimnáziuma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78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8" y="233082"/>
            <a:ext cx="5152073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28" y="3299011"/>
            <a:ext cx="5702362" cy="379207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721128" y="1193074"/>
            <a:ext cx="6174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1834/35-ben </a:t>
            </a:r>
            <a:r>
              <a:rPr lang="hu-HU" dirty="0" err="1" smtClean="0"/>
              <a:t>Povolny</a:t>
            </a:r>
            <a:r>
              <a:rPr lang="hu-HU" dirty="0" smtClean="0"/>
              <a:t> Ferenc </a:t>
            </a:r>
            <a:r>
              <a:rPr lang="hu-HU" dirty="0" err="1" smtClean="0"/>
              <a:t>újjátépíti</a:t>
            </a:r>
            <a:r>
              <a:rPr lang="hu-HU" dirty="0" smtClean="0"/>
              <a:t> a Szent Anna templom főhomlokzatát, és  </a:t>
            </a:r>
            <a:r>
              <a:rPr lang="hu-HU" dirty="0" err="1" smtClean="0"/>
              <a:t>Carlone</a:t>
            </a:r>
            <a:r>
              <a:rPr lang="hu-HU" dirty="0" smtClean="0"/>
              <a:t> tervei alapján hozzáépíti a toronypárt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1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Tanárok és diákok viselete az 1850-es és hatvanas években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51" y="1690688"/>
            <a:ext cx="3994640" cy="401247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2081349"/>
            <a:ext cx="4215609" cy="39430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7" y="2057892"/>
            <a:ext cx="4068968" cy="38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 állami főgimnázium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XIX. század végére megemelkedett a diáklétszám: 1895-ben ismét 142 diák van  (a mélypont után), majd 1901-ben már 242 (öt osztály hét tanárral)</a:t>
            </a:r>
          </a:p>
          <a:p>
            <a:r>
              <a:rPr lang="hu-HU" dirty="0" smtClean="0"/>
              <a:t>Kezd kicsi lenni az iskolaépület, amikor színre lép </a:t>
            </a:r>
            <a:r>
              <a:rPr lang="hu-HU" dirty="0" err="1" smtClean="0"/>
              <a:t>Wolafka</a:t>
            </a:r>
            <a:r>
              <a:rPr lang="hu-HU" dirty="0" smtClean="0"/>
              <a:t> Nándor helyi plébános…</a:t>
            </a:r>
          </a:p>
          <a:p>
            <a:r>
              <a:rPr lang="hu-HU" dirty="0" smtClean="0"/>
              <a:t>…és elkészül egy korszerű kollégium és iskolaépület; tervezője és kivitelezője </a:t>
            </a:r>
            <a:r>
              <a:rPr lang="hu-HU" dirty="0" err="1" smtClean="0"/>
              <a:t>Stégmüller</a:t>
            </a:r>
            <a:r>
              <a:rPr lang="hu-HU" dirty="0" smtClean="0"/>
              <a:t> Árpád építész</a:t>
            </a:r>
          </a:p>
          <a:p>
            <a:r>
              <a:rPr lang="hu-HU" dirty="0" smtClean="0"/>
              <a:t>Az iskola állami főgimnázium lesz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25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Piarista rend (</a:t>
            </a:r>
            <a:r>
              <a:rPr lang="hu-HU" dirty="0" err="1" smtClean="0"/>
              <a:t>O.Sch.P</a:t>
            </a:r>
            <a:r>
              <a:rPr lang="hu-HU" dirty="0" smtClean="0"/>
              <a:t>.) megalakulása (1597)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36" y="1485785"/>
            <a:ext cx="2757715" cy="379185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92" y="1690688"/>
            <a:ext cx="3669620" cy="48871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66057" y="5379245"/>
            <a:ext cx="4833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Létrehozta az első ingyenes népiskolát (1597)</a:t>
            </a:r>
          </a:p>
          <a:p>
            <a:pPr algn="ctr"/>
            <a:r>
              <a:rPr lang="hu-HU" dirty="0" smtClean="0"/>
              <a:t>1621-ben XV. Gergely fogadalmas szerzetesrenddé nyilvánította</a:t>
            </a:r>
          </a:p>
          <a:p>
            <a:pPr algn="ctr"/>
            <a:r>
              <a:rPr lang="hu-HU" dirty="0" smtClean="0"/>
              <a:t>Célja: a fiatalság oktatása és az egész ember nevelése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50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 iskolaépület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1355352"/>
            <a:ext cx="7633858" cy="49009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4" y="1355352"/>
            <a:ext cx="2961411" cy="450091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45876" y="5826034"/>
            <a:ext cx="296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Wolafka</a:t>
            </a:r>
            <a:r>
              <a:rPr lang="hu-HU" dirty="0" smtClean="0"/>
              <a:t> Nándor (1852-1906)</a:t>
            </a:r>
          </a:p>
          <a:p>
            <a:r>
              <a:rPr lang="hu-HU" dirty="0" smtClean="0"/>
              <a:t>Plébános, kisprépost és </a:t>
            </a:r>
            <a:r>
              <a:rPr lang="hu-HU" dirty="0" err="1" smtClean="0"/>
              <a:t>makariai</a:t>
            </a:r>
            <a:r>
              <a:rPr lang="hu-HU" dirty="0" smtClean="0"/>
              <a:t> választott püspök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71886" y="6305006"/>
            <a:ext cx="53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1903. szept. 3-án </a:t>
            </a:r>
            <a:r>
              <a:rPr lang="hu-HU" dirty="0" err="1" smtClean="0"/>
              <a:t>Wolafka</a:t>
            </a:r>
            <a:r>
              <a:rPr lang="hu-HU" dirty="0" smtClean="0"/>
              <a:t> plébános szentelte fel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93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régi…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1690689"/>
            <a:ext cx="8103371" cy="4289198"/>
          </a:xfrm>
        </p:spPr>
      </p:pic>
    </p:spTree>
    <p:extLst>
      <p:ext uri="{BB962C8B-B14F-4D97-AF65-F5344CB8AC3E}">
        <p14:creationId xmlns:p14="http://schemas.microsoft.com/office/powerpoint/2010/main" val="27458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…és az új kollégium (rendház)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234"/>
            <a:ext cx="5602514" cy="5199766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69" y="1690688"/>
            <a:ext cx="641373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világégés idején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Emelkedő diáklétszám</a:t>
            </a:r>
          </a:p>
          <a:p>
            <a:r>
              <a:rPr lang="hu-HU" dirty="0" smtClean="0"/>
              <a:t>Lányok is az iskolában</a:t>
            </a:r>
          </a:p>
          <a:p>
            <a:r>
              <a:rPr lang="hu-HU" dirty="0" smtClean="0"/>
              <a:t>Ismét hadikórház</a:t>
            </a:r>
          </a:p>
          <a:p>
            <a:r>
              <a:rPr lang="hu-HU" dirty="0" smtClean="0"/>
              <a:t>Az elesett diákok emlékműve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75" y="870857"/>
            <a:ext cx="7074808" cy="53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541" y="365125"/>
            <a:ext cx="11932023" cy="1325563"/>
          </a:xfrm>
        </p:spPr>
        <p:txBody>
          <a:bodyPr/>
          <a:lstStyle/>
          <a:p>
            <a:r>
              <a:rPr lang="hu-HU" smtClean="0"/>
              <a:t>A Tanácsköztársaság és </a:t>
            </a:r>
            <a:r>
              <a:rPr lang="hu-HU" dirty="0" smtClean="0"/>
              <a:t>a román megszállás 1919-1920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0965" y="1788459"/>
            <a:ext cx="10582835" cy="4388504"/>
          </a:xfrm>
        </p:spPr>
        <p:txBody>
          <a:bodyPr/>
          <a:lstStyle/>
          <a:p>
            <a:r>
              <a:rPr lang="hu-HU" dirty="0" smtClean="0"/>
              <a:t>A bezárás veszélye</a:t>
            </a:r>
          </a:p>
          <a:p>
            <a:r>
              <a:rPr lang="hu-HU" dirty="0" smtClean="0"/>
              <a:t>A hittantanítás betiltása</a:t>
            </a:r>
          </a:p>
          <a:p>
            <a:r>
              <a:rPr lang="hu-HU" dirty="0" smtClean="0"/>
              <a:t>A 200 éves jubileum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53" y="3314371"/>
            <a:ext cx="2219769" cy="35096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63" y="1027906"/>
            <a:ext cx="6471117" cy="56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iskola fénykora 1902-1948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289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Az iskola 1903-tól nyolcosztályos főgimnázium lett</a:t>
            </a:r>
          </a:p>
          <a:p>
            <a:r>
              <a:rPr lang="hu-HU" dirty="0" smtClean="0"/>
              <a:t>1907: felszentelték az iskola zászlóját</a:t>
            </a:r>
          </a:p>
          <a:p>
            <a:r>
              <a:rPr lang="hu-HU" dirty="0" smtClean="0"/>
              <a:t>1913/14-es tanév: az iskolában már lánytanulók is vannak</a:t>
            </a:r>
          </a:p>
          <a:p>
            <a:r>
              <a:rPr lang="hu-HU" dirty="0" smtClean="0"/>
              <a:t>Az iskola új neve 1926-tól: Debreceni kegyestanítórendi r. kat. </a:t>
            </a:r>
            <a:r>
              <a:rPr lang="hu-HU" dirty="0" err="1" smtClean="0"/>
              <a:t>Calasanzi</a:t>
            </a:r>
            <a:r>
              <a:rPr lang="hu-HU" dirty="0" smtClean="0"/>
              <a:t> Szent József Reálgimnázium</a:t>
            </a:r>
          </a:p>
          <a:p>
            <a:r>
              <a:rPr lang="hu-HU" dirty="0" smtClean="0"/>
              <a:t>A városi politikai és gazdasági elit gyermekei közül sokan ide járnak</a:t>
            </a:r>
          </a:p>
          <a:p>
            <a:r>
              <a:rPr lang="hu-HU" dirty="0" smtClean="0"/>
              <a:t>1936: Az iskolaépület jobboldali szárnyára még egy emeletet építettek</a:t>
            </a:r>
          </a:p>
          <a:p>
            <a:r>
              <a:rPr lang="hu-HU" dirty="0" smtClean="0"/>
              <a:t>1937/38-as tanév: a kereskedelmi iskola megnyitása az intézmény keretei között</a:t>
            </a:r>
          </a:p>
          <a:p>
            <a:r>
              <a:rPr lang="hu-HU" dirty="0" smtClean="0"/>
              <a:t>A legnagyobb létszámú vidéki piarista gimnázium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4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Gyakorlóiskolai státusz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3172097" cy="4351338"/>
          </a:xfrm>
        </p:spPr>
        <p:txBody>
          <a:bodyPr/>
          <a:lstStyle/>
          <a:p>
            <a:r>
              <a:rPr lang="hu-HU" dirty="0" smtClean="0"/>
              <a:t>Az 1929/30-as tanévtől az iskola a Tisza István Egyetem Tanárképző Főiskolájának gyakorlóiskolájává lép elő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468347"/>
            <a:ext cx="80200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Különböző szakkörök gazdagították a diákok és az iskola életét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7221583" cy="4836432"/>
          </a:xfrm>
        </p:spPr>
        <p:txBody>
          <a:bodyPr>
            <a:normAutofit/>
          </a:bodyPr>
          <a:lstStyle/>
          <a:p>
            <a:r>
              <a:rPr lang="hu-HU" dirty="0" smtClean="0"/>
              <a:t>Révai Miklós Önképzőkör</a:t>
            </a:r>
          </a:p>
          <a:p>
            <a:r>
              <a:rPr lang="hu-HU" dirty="0" err="1" smtClean="0"/>
              <a:t>Prónai</a:t>
            </a:r>
            <a:r>
              <a:rPr lang="hu-HU" dirty="0" smtClean="0"/>
              <a:t> Antal szavalókör</a:t>
            </a:r>
          </a:p>
          <a:p>
            <a:r>
              <a:rPr lang="hu-HU" dirty="0" smtClean="0"/>
              <a:t>Diáksegélyező egyesület</a:t>
            </a:r>
          </a:p>
          <a:p>
            <a:r>
              <a:rPr lang="hu-HU" dirty="0" smtClean="0"/>
              <a:t>Sportkör: atlétika, torna, vívás, úszás, kerékpár, </a:t>
            </a:r>
          </a:p>
          <a:p>
            <a:pPr marL="0" indent="0">
              <a:buNone/>
            </a:pPr>
            <a:r>
              <a:rPr lang="hu-HU" dirty="0" smtClean="0"/>
              <a:t>céllövészet, korcsolyázás, kosárlabda, tánc és </a:t>
            </a:r>
            <a:r>
              <a:rPr lang="hu-HU" dirty="0" err="1" smtClean="0"/>
              <a:t>aero</a:t>
            </a:r>
            <a:r>
              <a:rPr lang="hu-HU" dirty="0"/>
              <a:t> </a:t>
            </a:r>
            <a:r>
              <a:rPr lang="hu-HU" dirty="0" smtClean="0"/>
              <a:t>kör</a:t>
            </a:r>
          </a:p>
          <a:p>
            <a:pPr marL="0" indent="0">
              <a:buNone/>
            </a:pPr>
            <a:r>
              <a:rPr lang="hu-HU" dirty="0" smtClean="0"/>
              <a:t>Fontos szerepet kapott az iskola keretei között</a:t>
            </a:r>
          </a:p>
          <a:p>
            <a:pPr marL="0" indent="0">
              <a:buNone/>
            </a:pPr>
            <a:r>
              <a:rPr lang="hu-HU" dirty="0"/>
              <a:t>a</a:t>
            </a:r>
            <a:r>
              <a:rPr lang="hu-HU" dirty="0" smtClean="0"/>
              <a:t> cserkészmozgalom is, illetve az Ifjúsági Vöröskereszt mozgalom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1" y="1012757"/>
            <a:ext cx="3910149" cy="58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2218" y="1093693"/>
            <a:ext cx="6580606" cy="219635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Jó a kapcsolat a </a:t>
            </a:r>
            <a:r>
              <a:rPr lang="hu-HU" dirty="0" err="1" smtClean="0"/>
              <a:t>Svetitscsel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pl. közös táncórák  formájában;</a:t>
            </a:r>
            <a:br>
              <a:rPr lang="hu-HU" dirty="0" smtClean="0"/>
            </a:br>
            <a:r>
              <a:rPr lang="hu-HU" dirty="0" smtClean="0"/>
              <a:t>iskolazászló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Svetits</a:t>
            </a:r>
            <a:r>
              <a:rPr lang="hu-HU" dirty="0" smtClean="0"/>
              <a:t> szegény iskolanővérei varrták a zászlót </a:t>
            </a:r>
            <a:br>
              <a:rPr lang="hu-HU" dirty="0" smtClean="0"/>
            </a:br>
            <a:r>
              <a:rPr lang="hu-HU" dirty="0" smtClean="0"/>
              <a:t>1907 zászlóavatási ünnep 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97" y="130629"/>
            <a:ext cx="4488830" cy="6727371"/>
          </a:xfrm>
        </p:spPr>
      </p:pic>
    </p:spTree>
    <p:extLst>
      <p:ext uri="{BB962C8B-B14F-4D97-AF65-F5344CB8AC3E}">
        <p14:creationId xmlns:p14="http://schemas.microsoft.com/office/powerpoint/2010/main" val="4567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160" y="111351"/>
            <a:ext cx="10515600" cy="1325563"/>
          </a:xfrm>
        </p:spPr>
        <p:txBody>
          <a:bodyPr/>
          <a:lstStyle/>
          <a:p>
            <a:r>
              <a:rPr lang="hu-HU" dirty="0" smtClean="0"/>
              <a:t>Az újabb világégés 1941-1945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5421085"/>
          </a:xfrm>
        </p:spPr>
        <p:txBody>
          <a:bodyPr/>
          <a:lstStyle/>
          <a:p>
            <a:r>
              <a:rPr lang="hu-HU" dirty="0" smtClean="0"/>
              <a:t>Az iskola idősebb diákjait besorozzák</a:t>
            </a:r>
          </a:p>
          <a:p>
            <a:r>
              <a:rPr lang="hu-HU" dirty="0" smtClean="0"/>
              <a:t>1944. márc.30.: a német megszállás következtében a gimnázium épülete német hadikórház lett</a:t>
            </a:r>
          </a:p>
          <a:p>
            <a:r>
              <a:rPr lang="hu-HU" dirty="0" smtClean="0"/>
              <a:t>Az 1944. jún. 2-i bombázás kárt tett az iskola (tornacsarnok) és a kollégium épületében</a:t>
            </a:r>
          </a:p>
          <a:p>
            <a:r>
              <a:rPr lang="hu-HU" dirty="0" smtClean="0"/>
              <a:t>a közeledő szovjet hadsereg hírére a tanári kar nagy része elhagyta a várost</a:t>
            </a:r>
          </a:p>
          <a:p>
            <a:r>
              <a:rPr lang="hu-HU" dirty="0" smtClean="0"/>
              <a:t>1944 okt.: a város szovjet megszállása</a:t>
            </a:r>
          </a:p>
          <a:p>
            <a:r>
              <a:rPr lang="hu-HU" dirty="0" smtClean="0"/>
              <a:t>az iskola épületét a szovjetek lefoglalják katonai kórház céljára; elképesztő pusztítás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82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337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piarista magyar rendtartomány létrejötte 1721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1247" y="122269"/>
            <a:ext cx="5387220" cy="7859088"/>
          </a:xfrm>
        </p:spPr>
      </p:pic>
      <p:sp>
        <p:nvSpPr>
          <p:cNvPr id="5" name="Szövegdoboz 4"/>
          <p:cNvSpPr txBox="1"/>
          <p:nvPr/>
        </p:nvSpPr>
        <p:spPr>
          <a:xfrm>
            <a:off x="272871" y="1358203"/>
            <a:ext cx="28564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1642 </a:t>
            </a:r>
            <a:r>
              <a:rPr lang="hu-HU" dirty="0" err="1" smtClean="0"/>
              <a:t>Podolin</a:t>
            </a:r>
            <a:r>
              <a:rPr lang="hu-HU" dirty="0" smtClean="0"/>
              <a:t>: első rendház és iskola, majd </a:t>
            </a:r>
            <a:r>
              <a:rPr lang="hu-HU" dirty="0" err="1" smtClean="0"/>
              <a:t>Privigye</a:t>
            </a:r>
            <a:r>
              <a:rPr lang="hu-HU" dirty="0" smtClean="0"/>
              <a:t>, Murány, </a:t>
            </a:r>
            <a:r>
              <a:rPr lang="hu-HU" dirty="0" err="1" smtClean="0"/>
              <a:t>Szepesbéla</a:t>
            </a:r>
            <a:r>
              <a:rPr lang="hu-HU" dirty="0" smtClean="0"/>
              <a:t>, </a:t>
            </a:r>
            <a:r>
              <a:rPr lang="hu-HU" dirty="0" err="1" smtClean="0"/>
              <a:t>Breznóbánya</a:t>
            </a:r>
            <a:r>
              <a:rPr lang="hu-HU" dirty="0" smtClean="0"/>
              <a:t>, </a:t>
            </a:r>
            <a:r>
              <a:rPr lang="hu-HU" dirty="0" err="1" smtClean="0"/>
              <a:t>Szentgyörgy</a:t>
            </a:r>
            <a:r>
              <a:rPr lang="hu-HU" dirty="0" smtClean="0"/>
              <a:t>.</a:t>
            </a:r>
          </a:p>
          <a:p>
            <a:r>
              <a:rPr lang="hu-HU" dirty="0" smtClean="0"/>
              <a:t>XVIII. </a:t>
            </a:r>
            <a:r>
              <a:rPr lang="hu-HU" dirty="0"/>
              <a:t>s</a:t>
            </a:r>
            <a:r>
              <a:rPr lang="hu-HU" dirty="0" smtClean="0"/>
              <a:t>z.: Nyitra, Veszprém, Vác, Kecskemét, Pest, Beszterce, Szeged, </a:t>
            </a:r>
            <a:r>
              <a:rPr lang="hu-HU" dirty="0" err="1" smtClean="0"/>
              <a:t>Korpona</a:t>
            </a:r>
            <a:r>
              <a:rPr lang="hu-HU" dirty="0" smtClean="0"/>
              <a:t> stb.</a:t>
            </a:r>
          </a:p>
          <a:p>
            <a:r>
              <a:rPr lang="hu-HU" dirty="0" smtClean="0"/>
              <a:t>Első tartományfőnök :</a:t>
            </a:r>
          </a:p>
          <a:p>
            <a:r>
              <a:rPr lang="hu-HU" dirty="0" err="1" smtClean="0"/>
              <a:t>Zajkányi</a:t>
            </a:r>
            <a:r>
              <a:rPr lang="hu-HU" dirty="0" smtClean="0"/>
              <a:t> Lénárd</a:t>
            </a:r>
          </a:p>
          <a:p>
            <a:r>
              <a:rPr lang="hu-HU" dirty="0" smtClean="0"/>
              <a:t>1721-ben 81 szerzetes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 rot="10800000" flipV="1">
            <a:off x="272871" y="4928264"/>
            <a:ext cx="2992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rend teljes magyar neve: Az Istenanyáról nevezett Szegény Szerzetespapok Kegyes Iskoláinak Rendje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09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66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Emléktábla a második világháborúban elesett piarista diákok emlékére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614" y="2071770"/>
            <a:ext cx="5470726" cy="4101737"/>
          </a:xfrm>
        </p:spPr>
      </p:pic>
    </p:spTree>
    <p:extLst>
      <p:ext uri="{BB962C8B-B14F-4D97-AF65-F5344CB8AC3E}">
        <p14:creationId xmlns:p14="http://schemas.microsoft.com/office/powerpoint/2010/main" val="40570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második világháború utáni évek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1945 tavaszától a piarista rendházban kezdődik el az oktatás (máj. 16.)</a:t>
            </a:r>
          </a:p>
          <a:p>
            <a:r>
              <a:rPr lang="hu-HU" dirty="0" smtClean="0"/>
              <a:t>1946 februárjában a szovjetek elhagyták az iskolaépületet → takarítás és rendbetétel</a:t>
            </a:r>
          </a:p>
          <a:p>
            <a:r>
              <a:rPr lang="hu-HU" dirty="0" smtClean="0"/>
              <a:t>1946. szept. 1.: az intézményhez csatolják a katolikus elemi fiúiskolát → így a kibővült intézmény neve: </a:t>
            </a:r>
          </a:p>
          <a:p>
            <a:pPr marL="0" indent="0">
              <a:buNone/>
            </a:pPr>
            <a:r>
              <a:rPr lang="hu-HU" dirty="0" smtClean="0"/>
              <a:t>Debreceni Kegyes Tanítórendi Római </a:t>
            </a:r>
            <a:r>
              <a:rPr lang="hu-HU" dirty="0"/>
              <a:t>K</a:t>
            </a:r>
            <a:r>
              <a:rPr lang="hu-HU" dirty="0" smtClean="0"/>
              <a:t>atolikus </a:t>
            </a:r>
            <a:r>
              <a:rPr lang="hu-HU" dirty="0" err="1" smtClean="0"/>
              <a:t>Calasanzi</a:t>
            </a:r>
            <a:r>
              <a:rPr lang="hu-HU" dirty="0" smtClean="0"/>
              <a:t> Szent József Általános Iskola, Gimnázium és Kereskedelmi Iskola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17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államosítás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1948 . Júniusában:</a:t>
            </a:r>
          </a:p>
          <a:p>
            <a:pPr marL="0" indent="0">
              <a:buNone/>
            </a:pPr>
            <a:r>
              <a:rPr lang="hu-HU" dirty="0" smtClean="0"/>
              <a:t>Sörlei Zsigmond igazgató az iskola átadásakor a következő szavakkal zárta az iskola működését: „Az államosítás természetesen bekövetkezik. (…) Ezek az iskolafalak </a:t>
            </a:r>
            <a:r>
              <a:rPr lang="hu-HU" dirty="0" err="1" smtClean="0"/>
              <a:t>Calasanzi</a:t>
            </a:r>
            <a:r>
              <a:rPr lang="hu-HU" dirty="0" smtClean="0"/>
              <a:t> Szent József szellemét lehelik, a 300 éves magyar piarista lelkületet, munkát és imádságot hordozzák (…) Azok a kartársak tehát, akik a jövő munkáját átveszik, ne felejtsék, mire kötelez a </a:t>
            </a:r>
            <a:r>
              <a:rPr lang="hu-HU" i="1" dirty="0" smtClean="0"/>
              <a:t>genius loci</a:t>
            </a:r>
            <a:r>
              <a:rPr lang="hu-HU" dirty="0" smtClean="0"/>
              <a:t>.”</a:t>
            </a:r>
          </a:p>
          <a:p>
            <a:r>
              <a:rPr lang="hu-HU" dirty="0" smtClean="0"/>
              <a:t>1948-1950: Révai Miklós Gimnázium</a:t>
            </a:r>
          </a:p>
          <a:p>
            <a:r>
              <a:rPr lang="hu-HU" dirty="0" smtClean="0"/>
              <a:t>1950-2006: Csokonai Vitéz Mihály Gimnázium</a:t>
            </a:r>
          </a:p>
          <a:p>
            <a:r>
              <a:rPr lang="hu-HU" dirty="0" smtClean="0"/>
              <a:t>1950: a rendházat és kollégiumot is államosítják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88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Ismét az egyház kötelékében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piaristák jogutódja: a </a:t>
            </a:r>
            <a:r>
              <a:rPr lang="hu-HU" b="1" dirty="0" smtClean="0"/>
              <a:t>Szent József Ált. Iskola, Gimnázium, Szakgimnázium és Kollégium</a:t>
            </a:r>
            <a:r>
              <a:rPr lang="hu-HU" dirty="0" smtClean="0"/>
              <a:t> 1996-tól</a:t>
            </a:r>
          </a:p>
          <a:p>
            <a:r>
              <a:rPr lang="hu-HU" dirty="0" smtClean="0"/>
              <a:t>Bízunk, hogy ez a gimnázium méltó utódja az egykori, oly sok generációt keresztény hitre, emberségre, hazafiságra és tudományra oktató patinás alma maternek – </a:t>
            </a:r>
            <a:r>
              <a:rPr lang="hu-HU" u="sng" dirty="0" smtClean="0"/>
              <a:t>mert bennünket kötelez a </a:t>
            </a:r>
            <a:r>
              <a:rPr lang="hu-HU" i="1" u="sng" dirty="0" smtClean="0"/>
              <a:t>genius loci</a:t>
            </a:r>
            <a:endParaRPr lang="hu-HU" i="1" u="sng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92" y="4105796"/>
            <a:ext cx="4319451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Élő kapcsolat a két alma mater között: az öregdiákok rendszeresen visszajárnak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954417" cy="400865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94" y="1690688"/>
            <a:ext cx="3522806" cy="46866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307977" y="6377348"/>
            <a:ext cx="304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Vasváry</a:t>
            </a:r>
            <a:r>
              <a:rPr lang="hu-HU" dirty="0" smtClean="0"/>
              <a:t> József 1924-2006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63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98" y="692981"/>
            <a:ext cx="3313206" cy="45229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9" y="752746"/>
            <a:ext cx="4052649" cy="50123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95" y="1387423"/>
            <a:ext cx="3364868" cy="418446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076878" y="5666168"/>
            <a:ext cx="297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Pechány</a:t>
            </a:r>
            <a:r>
              <a:rPr lang="hu-HU" dirty="0" smtClean="0"/>
              <a:t> Adolf</a:t>
            </a:r>
          </a:p>
          <a:p>
            <a:pPr algn="ctr"/>
            <a:r>
              <a:rPr lang="hu-HU" dirty="0" smtClean="0"/>
              <a:t>1859-1942</a:t>
            </a:r>
          </a:p>
          <a:p>
            <a:pPr algn="ctr"/>
            <a:r>
              <a:rPr lang="hu-HU" dirty="0"/>
              <a:t>t</a:t>
            </a:r>
            <a:r>
              <a:rPr lang="hu-HU" dirty="0" smtClean="0"/>
              <a:t>anár, publicista, politikus, pedagógiai szakíró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500847" y="169761"/>
            <a:ext cx="700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Néhány a jelentősebb tanárok közül …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82012" y="5971185"/>
            <a:ext cx="384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Szlponyai</a:t>
            </a:r>
            <a:r>
              <a:rPr lang="hu-HU" dirty="0" smtClean="0"/>
              <a:t> Elek 1690-1752</a:t>
            </a:r>
          </a:p>
          <a:p>
            <a:r>
              <a:rPr lang="hu-HU" dirty="0"/>
              <a:t>t</a:t>
            </a:r>
            <a:r>
              <a:rPr lang="hu-HU" dirty="0" smtClean="0"/>
              <a:t>anár, a rend tartományfőnöke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844512" y="5694186"/>
            <a:ext cx="3681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Révai Miklós 1749-1807</a:t>
            </a:r>
          </a:p>
          <a:p>
            <a:pPr algn="ctr"/>
            <a:r>
              <a:rPr lang="hu-HU" dirty="0"/>
              <a:t>n</a:t>
            </a:r>
            <a:r>
              <a:rPr lang="hu-HU" dirty="0" smtClean="0"/>
              <a:t>yelvész, egyetemi tanár, a magyar történeti nyelvészet megalapítója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08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730" y="365125"/>
            <a:ext cx="10570522" cy="917985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" y="47813"/>
            <a:ext cx="4427638" cy="623004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03" y="202514"/>
            <a:ext cx="3753869" cy="607533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rot="10800000" flipV="1">
            <a:off x="1802673" y="5890488"/>
            <a:ext cx="372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Bánszki Tamás 1892-1971</a:t>
            </a:r>
          </a:p>
          <a:p>
            <a:r>
              <a:rPr lang="hu-HU" dirty="0"/>
              <a:t>t</a:t>
            </a:r>
            <a:r>
              <a:rPr lang="hu-HU" dirty="0" smtClean="0"/>
              <a:t>anár, festő, grafikus, szobrászművész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717895" y="5949348"/>
            <a:ext cx="395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 Bulányi György 1919-2010</a:t>
            </a:r>
          </a:p>
          <a:p>
            <a:r>
              <a:rPr lang="hu-HU" dirty="0"/>
              <a:t>t</a:t>
            </a:r>
            <a:r>
              <a:rPr lang="hu-HU" dirty="0" smtClean="0"/>
              <a:t>anár, teológus, a Bokor közösség megalapítója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3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" y="365125"/>
            <a:ext cx="3192428" cy="490200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8" y="633540"/>
            <a:ext cx="8730342" cy="436517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63435" y="5425440"/>
            <a:ext cx="3794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Mándoki Ernő 1919-1970</a:t>
            </a:r>
          </a:p>
          <a:p>
            <a:r>
              <a:rPr lang="hu-HU" dirty="0" smtClean="0"/>
              <a:t>piarista tanár</a:t>
            </a:r>
          </a:p>
          <a:p>
            <a:r>
              <a:rPr lang="hu-HU" dirty="0" smtClean="0"/>
              <a:t>1950 után a Debrecen környéki tanyavilág </a:t>
            </a:r>
            <a:r>
              <a:rPr lang="hu-HU" dirty="0" err="1" smtClean="0"/>
              <a:t>pasztorációját</a:t>
            </a:r>
            <a:r>
              <a:rPr lang="hu-HU" dirty="0" smtClean="0"/>
              <a:t> látta el; a hétköznapok szentjének tartották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68983" y="5338354"/>
            <a:ext cx="594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Szent Antal-kápolna </a:t>
            </a:r>
            <a:r>
              <a:rPr lang="hu-HU" dirty="0" err="1" smtClean="0"/>
              <a:t>Wolafka</a:t>
            </a:r>
            <a:r>
              <a:rPr lang="hu-HU" dirty="0" smtClean="0"/>
              <a:t> utcában, melyet Mándoki egyszerű kis hajlékból saját kezűleg épített át kápolnává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86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65850"/>
            <a:ext cx="4014652" cy="647524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66651" y="3849189"/>
            <a:ext cx="47113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r>
              <a:rPr lang="hu-HU" sz="2800" dirty="0" smtClean="0"/>
              <a:t>Szentmarjay Ferenc 1767-1795</a:t>
            </a:r>
          </a:p>
          <a:p>
            <a:r>
              <a:rPr lang="hu-HU" sz="2800" dirty="0" smtClean="0"/>
              <a:t>A magyar jakobinus mozgalom egyik vezetője, szabadkőműves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4434" y="609600"/>
            <a:ext cx="6156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És híressé vált diákok…</a:t>
            </a:r>
          </a:p>
        </p:txBody>
      </p:sp>
    </p:spTree>
    <p:extLst>
      <p:ext uri="{BB962C8B-B14F-4D97-AF65-F5344CB8AC3E}">
        <p14:creationId xmlns:p14="http://schemas.microsoft.com/office/powerpoint/2010/main" val="22465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50" y="284256"/>
            <a:ext cx="5655582" cy="66069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2846" y="748937"/>
            <a:ext cx="4772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Simonyi József 1771-1832</a:t>
            </a:r>
          </a:p>
          <a:p>
            <a:r>
              <a:rPr lang="hu-HU" sz="2800" dirty="0" smtClean="0"/>
              <a:t>Simonyi óbester</a:t>
            </a:r>
          </a:p>
          <a:p>
            <a:r>
              <a:rPr lang="hu-HU" sz="2800" dirty="0"/>
              <a:t>l</a:t>
            </a:r>
            <a:r>
              <a:rPr lang="hu-HU" sz="2800" dirty="0" smtClean="0"/>
              <a:t>egendás hírű huszárezredes,</a:t>
            </a:r>
          </a:p>
          <a:p>
            <a:r>
              <a:rPr lang="hu-HU" sz="2800" dirty="0"/>
              <a:t>a</a:t>
            </a:r>
            <a:r>
              <a:rPr lang="hu-HU" sz="2800" dirty="0" smtClean="0"/>
              <a:t> „legvitézebb huszár</a:t>
            </a:r>
            <a:r>
              <a:rPr lang="hu-HU" dirty="0" smtClean="0"/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1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piarista oktatási eszmény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Pietas</a:t>
            </a:r>
            <a:r>
              <a:rPr lang="hu-HU" dirty="0" smtClean="0"/>
              <a:t> et </a:t>
            </a:r>
            <a:r>
              <a:rPr lang="hu-HU" dirty="0" err="1" smtClean="0"/>
              <a:t>literrae</a:t>
            </a:r>
            <a:r>
              <a:rPr lang="hu-HU" dirty="0" smtClean="0"/>
              <a:t>  - (hit,) erkölcs és tudomány</a:t>
            </a:r>
          </a:p>
          <a:p>
            <a:r>
              <a:rPr lang="hu-HU" dirty="0" smtClean="0"/>
              <a:t>A magyar rendtartományban fontos még: </a:t>
            </a:r>
          </a:p>
          <a:p>
            <a:r>
              <a:rPr lang="hu-HU" dirty="0"/>
              <a:t>a</a:t>
            </a:r>
            <a:r>
              <a:rPr lang="hu-HU" dirty="0" smtClean="0"/>
              <a:t> magyar nyelv oktatása</a:t>
            </a:r>
          </a:p>
          <a:p>
            <a:r>
              <a:rPr lang="hu-HU" dirty="0"/>
              <a:t>a</a:t>
            </a:r>
            <a:r>
              <a:rPr lang="hu-HU" dirty="0" smtClean="0"/>
              <a:t> tudományok megkedveltetése</a:t>
            </a:r>
          </a:p>
          <a:p>
            <a:r>
              <a:rPr lang="hu-HU" dirty="0"/>
              <a:t>a</a:t>
            </a:r>
            <a:r>
              <a:rPr lang="hu-HU" dirty="0" smtClean="0"/>
              <a:t> hazafias szellemű nevelés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95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18" y="339634"/>
            <a:ext cx="5882528" cy="647078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05692" y="1341119"/>
            <a:ext cx="4175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Pálffy Albert 1820-1897</a:t>
            </a:r>
          </a:p>
          <a:p>
            <a:r>
              <a:rPr lang="hu-HU" sz="2800" dirty="0"/>
              <a:t>í</a:t>
            </a:r>
            <a:r>
              <a:rPr lang="hu-HU" sz="2800" dirty="0" smtClean="0"/>
              <a:t>ró, publicista, lapszerkesztő, politikus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494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897193" y="250723"/>
            <a:ext cx="10636046" cy="916859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24" y="1975271"/>
            <a:ext cx="2667000" cy="3657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9" y="1975271"/>
            <a:ext cx="2474259" cy="353324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24297" y="5658996"/>
            <a:ext cx="336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Szmrecsányi</a:t>
            </a:r>
            <a:r>
              <a:rPr lang="hu-HU" dirty="0" smtClean="0"/>
              <a:t> Lajos 1851-1943 </a:t>
            </a:r>
          </a:p>
          <a:p>
            <a:r>
              <a:rPr lang="hu-HU" dirty="0"/>
              <a:t>e</a:t>
            </a:r>
            <a:r>
              <a:rPr lang="hu-HU" dirty="0" smtClean="0"/>
              <a:t>gri érsek 1912-1943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889965" y="5632871"/>
            <a:ext cx="3248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Csengery</a:t>
            </a:r>
            <a:r>
              <a:rPr lang="hu-HU" dirty="0" smtClean="0"/>
              <a:t> János 1856-1945</a:t>
            </a:r>
          </a:p>
          <a:p>
            <a:r>
              <a:rPr lang="hu-HU" dirty="0"/>
              <a:t>k</a:t>
            </a:r>
            <a:r>
              <a:rPr lang="hu-HU" dirty="0" smtClean="0"/>
              <a:t>lasszika-filológus, műfordító, akadémikus, egyetemi tanár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75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75" y="171315"/>
            <a:ext cx="3617387" cy="66866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22514" y="931816"/>
            <a:ext cx="4946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 smtClean="0"/>
              <a:t>Spett</a:t>
            </a:r>
            <a:r>
              <a:rPr lang="hu-HU" sz="3600" dirty="0" smtClean="0"/>
              <a:t> (</a:t>
            </a:r>
            <a:r>
              <a:rPr lang="hu-HU" sz="3600" dirty="0" err="1" smtClean="0"/>
              <a:t>Szentannai</a:t>
            </a:r>
            <a:r>
              <a:rPr lang="hu-HU" sz="3600" dirty="0" smtClean="0"/>
              <a:t>) Gyula 1851-1922</a:t>
            </a:r>
          </a:p>
          <a:p>
            <a:r>
              <a:rPr lang="hu-HU" sz="3600" dirty="0"/>
              <a:t>n</a:t>
            </a:r>
            <a:r>
              <a:rPr lang="hu-HU" sz="3600" dirty="0" smtClean="0"/>
              <a:t>agyváradi kanonok, nagyprépost,</a:t>
            </a:r>
          </a:p>
          <a:p>
            <a:r>
              <a:rPr lang="hu-HU" sz="3600" dirty="0"/>
              <a:t>e</a:t>
            </a:r>
            <a:r>
              <a:rPr lang="hu-HU" sz="3600" dirty="0" smtClean="0"/>
              <a:t>gyházi író, műfordító, publicista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6448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339635"/>
            <a:ext cx="11406052" cy="1385888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Voinovich</a:t>
            </a:r>
            <a:r>
              <a:rPr lang="hu-HU" sz="2800" dirty="0" smtClean="0"/>
              <a:t> Géza 1877-1952</a:t>
            </a:r>
            <a:br>
              <a:rPr lang="hu-HU" sz="2800" dirty="0" smtClean="0"/>
            </a:br>
            <a:r>
              <a:rPr lang="hu-HU" sz="2800" dirty="0" smtClean="0"/>
              <a:t>irodalomtörténész, esztéta, akadémikus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67" y="258762"/>
            <a:ext cx="4165847" cy="6340475"/>
          </a:xfrm>
        </p:spPr>
      </p:pic>
    </p:spTree>
    <p:extLst>
      <p:ext uri="{BB962C8B-B14F-4D97-AF65-F5344CB8AC3E}">
        <p14:creationId xmlns:p14="http://schemas.microsoft.com/office/powerpoint/2010/main" val="36986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50" y="69809"/>
            <a:ext cx="4571317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06401" y="804091"/>
            <a:ext cx="4554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Dr. </a:t>
            </a:r>
            <a:r>
              <a:rPr lang="hu-HU" sz="2800" dirty="0" err="1" smtClean="0"/>
              <a:t>Hüttl</a:t>
            </a:r>
            <a:r>
              <a:rPr lang="hu-HU" sz="2800" dirty="0" smtClean="0"/>
              <a:t> Tivadar 1884-1952</a:t>
            </a:r>
          </a:p>
          <a:p>
            <a:r>
              <a:rPr lang="hu-HU" sz="2800" dirty="0"/>
              <a:t>s</a:t>
            </a:r>
            <a:r>
              <a:rPr lang="hu-HU" sz="2800" dirty="0" smtClean="0"/>
              <a:t>ebészprofesszor, egyetemi tanár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0734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5" y="275806"/>
            <a:ext cx="5020235" cy="702130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88869" y="670560"/>
            <a:ext cx="4916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Balázs Dénes 1924-1994 </a:t>
            </a:r>
          </a:p>
          <a:p>
            <a:r>
              <a:rPr lang="hu-HU" sz="2800" dirty="0" smtClean="0"/>
              <a:t> világhírű földrajztudós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7" y="2750433"/>
            <a:ext cx="6398214" cy="42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8" y="369803"/>
            <a:ext cx="7733212" cy="582230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09304" y="761689"/>
            <a:ext cx="3936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Berényi Dénes 1928-2012</a:t>
            </a:r>
          </a:p>
          <a:p>
            <a:r>
              <a:rPr lang="hu-HU" sz="2800" dirty="0"/>
              <a:t>v</a:t>
            </a:r>
            <a:r>
              <a:rPr lang="hu-HU" sz="2800" dirty="0" smtClean="0"/>
              <a:t>ilághírű atomfizikus,</a:t>
            </a:r>
          </a:p>
          <a:p>
            <a:r>
              <a:rPr lang="hu-HU" sz="2800" dirty="0"/>
              <a:t>e</a:t>
            </a:r>
            <a:r>
              <a:rPr lang="hu-HU" sz="2800" dirty="0" smtClean="0"/>
              <a:t>gyetemi tanár, </a:t>
            </a:r>
          </a:p>
          <a:p>
            <a:r>
              <a:rPr lang="hu-HU" sz="2800" dirty="0" smtClean="0"/>
              <a:t>akadémikus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628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05" y="842682"/>
            <a:ext cx="5365377" cy="5365377"/>
          </a:xfrm>
          <a:prstGeom prst="rect">
            <a:avLst/>
          </a:prstGeom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825625"/>
            <a:ext cx="4898923" cy="4351338"/>
          </a:xfrm>
        </p:spPr>
        <p:txBody>
          <a:bodyPr/>
          <a:lstStyle/>
          <a:p>
            <a:r>
              <a:rPr lang="hu-HU" dirty="0" smtClean="0"/>
              <a:t>forgatókönyvíró, színész</a:t>
            </a:r>
          </a:p>
          <a:p>
            <a:r>
              <a:rPr lang="hu-HU" dirty="0" smtClean="0"/>
              <a:t>Kossuth-díjas</a:t>
            </a:r>
          </a:p>
          <a:p>
            <a:r>
              <a:rPr lang="hu-HU" dirty="0"/>
              <a:t>a</a:t>
            </a:r>
            <a:r>
              <a:rPr lang="hu-HU" dirty="0" smtClean="0"/>
              <a:t> Nemzet Művésze</a:t>
            </a:r>
            <a:endParaRPr lang="hu-HU" dirty="0"/>
          </a:p>
        </p:txBody>
      </p:sp>
      <p:sp>
        <p:nvSpPr>
          <p:cNvPr id="6" name="Cím 5"/>
          <p:cNvSpPr txBox="1">
            <a:spLocks noGrp="1"/>
          </p:cNvSpPr>
          <p:nvPr>
            <p:ph type="title"/>
          </p:nvPr>
        </p:nvSpPr>
        <p:spPr>
          <a:xfrm>
            <a:off x="313509" y="394432"/>
            <a:ext cx="1104029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Makk Károly 1925-2017</a:t>
            </a:r>
          </a:p>
          <a:p>
            <a:r>
              <a:rPr lang="hu-HU" dirty="0" smtClean="0"/>
              <a:t>filmrendező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99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99" y="255208"/>
            <a:ext cx="4390154" cy="660279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53589" y="1423851"/>
            <a:ext cx="49638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Hubay Miklós 1918-2011 </a:t>
            </a:r>
          </a:p>
          <a:p>
            <a:r>
              <a:rPr lang="hu-HU" sz="2800" dirty="0" smtClean="0"/>
              <a:t>Kossuth-díjas drámaíró</a:t>
            </a:r>
          </a:p>
          <a:p>
            <a:r>
              <a:rPr lang="hu-HU" sz="2800" dirty="0"/>
              <a:t>m</a:t>
            </a:r>
            <a:r>
              <a:rPr lang="hu-HU" sz="2800" dirty="0" smtClean="0"/>
              <a:t>űfordító</a:t>
            </a:r>
          </a:p>
          <a:p>
            <a:r>
              <a:rPr lang="hu-HU" sz="2800" dirty="0"/>
              <a:t>e</a:t>
            </a:r>
            <a:r>
              <a:rPr lang="hu-HU" sz="2800" dirty="0" smtClean="0"/>
              <a:t>gyetemi tanár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806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67" y="121920"/>
            <a:ext cx="10216363" cy="574670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656115" y="5965372"/>
            <a:ext cx="9866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Papp Tibor 1936-2018</a:t>
            </a:r>
          </a:p>
          <a:p>
            <a:r>
              <a:rPr lang="hu-HU" sz="2800" dirty="0" smtClean="0"/>
              <a:t>Író, költő, műfordító, tipográfus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560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piarista címer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36" y="1856621"/>
            <a:ext cx="4345905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1" y="1690688"/>
            <a:ext cx="3812753" cy="47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926" y="539931"/>
            <a:ext cx="5111932" cy="2290355"/>
          </a:xfrm>
        </p:spPr>
        <p:txBody>
          <a:bodyPr>
            <a:normAutofit/>
          </a:bodyPr>
          <a:lstStyle/>
          <a:p>
            <a:r>
              <a:rPr lang="hu-HU" sz="3600" dirty="0" err="1" smtClean="0"/>
              <a:t>Szipál</a:t>
            </a:r>
            <a:r>
              <a:rPr lang="hu-HU" sz="3600" dirty="0" smtClean="0"/>
              <a:t> Márton 1924-2016</a:t>
            </a:r>
            <a:br>
              <a:rPr lang="hu-HU" sz="3600" dirty="0" smtClean="0"/>
            </a:br>
            <a:r>
              <a:rPr lang="hu-HU" sz="3600" dirty="0" smtClean="0"/>
              <a:t>világhírű fotóművész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66" y="365125"/>
            <a:ext cx="4711674" cy="6463692"/>
          </a:xfrm>
        </p:spPr>
      </p:pic>
    </p:spTree>
    <p:extLst>
      <p:ext uri="{BB962C8B-B14F-4D97-AF65-F5344CB8AC3E}">
        <p14:creationId xmlns:p14="http://schemas.microsoft.com/office/powerpoint/2010/main" val="34835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Záborszky</a:t>
            </a:r>
            <a:r>
              <a:rPr lang="hu-HU" dirty="0" smtClean="0"/>
              <a:t> József 1918-2015</a:t>
            </a:r>
            <a:br>
              <a:rPr lang="hu-HU" dirty="0" smtClean="0"/>
            </a:br>
            <a:r>
              <a:rPr lang="hu-HU" dirty="0" smtClean="0"/>
              <a:t>karmester, zeneszerző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871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42" y="1167653"/>
            <a:ext cx="5555876" cy="555587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9634" y="1167653"/>
            <a:ext cx="4955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Dr. Udvardy Miklós 1919-1998 </a:t>
            </a:r>
          </a:p>
          <a:p>
            <a:r>
              <a:rPr lang="hu-HU" sz="4000" dirty="0"/>
              <a:t>v</a:t>
            </a:r>
            <a:r>
              <a:rPr lang="hu-HU" sz="4000" dirty="0" smtClean="0"/>
              <a:t>ilághírű ornitológus, biológus</a:t>
            </a:r>
          </a:p>
          <a:p>
            <a:r>
              <a:rPr lang="hu-HU" sz="4000" dirty="0"/>
              <a:t>e</a:t>
            </a:r>
            <a:r>
              <a:rPr lang="hu-HU" sz="4000" dirty="0" smtClean="0"/>
              <a:t>gyetemi tanár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0596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91772" y="1930400"/>
            <a:ext cx="950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 err="1" smtClean="0"/>
              <a:t>Laudetur</a:t>
            </a:r>
            <a:r>
              <a:rPr lang="hu-HU" sz="7200" b="1" dirty="0" smtClean="0"/>
              <a:t> </a:t>
            </a:r>
            <a:r>
              <a:rPr lang="hu-HU" sz="7200" b="1" dirty="0" err="1" smtClean="0"/>
              <a:t>Jesus</a:t>
            </a:r>
            <a:r>
              <a:rPr lang="hu-HU" sz="7200" b="1" dirty="0" smtClean="0"/>
              <a:t> </a:t>
            </a:r>
            <a:r>
              <a:rPr lang="hu-HU" sz="7200" b="1" dirty="0" err="1" smtClean="0"/>
              <a:t>Christus</a:t>
            </a:r>
            <a:r>
              <a:rPr lang="hu-HU" sz="7200" b="1" dirty="0" smtClean="0"/>
              <a:t>!</a:t>
            </a:r>
            <a:endParaRPr lang="hu-HU" sz="7200" b="1" dirty="0"/>
          </a:p>
        </p:txBody>
      </p:sp>
    </p:spTree>
    <p:extLst>
      <p:ext uri="{BB962C8B-B14F-4D97-AF65-F5344CB8AC3E}">
        <p14:creationId xmlns:p14="http://schemas.microsoft.com/office/powerpoint/2010/main" val="48528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Vallási állapotok a XVI-XVII.században Debrecenben</a:t>
            </a:r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2" y="1513908"/>
            <a:ext cx="7534275" cy="3276600"/>
          </a:xfrm>
        </p:spPr>
      </p:pic>
      <p:sp>
        <p:nvSpPr>
          <p:cNvPr id="3" name="Szövegdoboz 2"/>
          <p:cNvSpPr txBox="1"/>
          <p:nvPr/>
        </p:nvSpPr>
        <p:spPr>
          <a:xfrm>
            <a:off x="1358536" y="5029200"/>
            <a:ext cx="9823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1552 az utolsó katolikus pap elhagyta a várost</a:t>
            </a:r>
          </a:p>
          <a:p>
            <a:r>
              <a:rPr lang="hu-HU" dirty="0" smtClean="0"/>
              <a:t>1574-re a városban nem marad katolikus vallású lakos</a:t>
            </a:r>
          </a:p>
          <a:p>
            <a:r>
              <a:rPr lang="hu-HU" dirty="0" smtClean="0"/>
              <a:t>1693 I. Lipót királytól Debrecen szabad </a:t>
            </a:r>
            <a:r>
              <a:rPr lang="hu-HU" dirty="0" err="1" smtClean="0"/>
              <a:t>kir</a:t>
            </a:r>
            <a:r>
              <a:rPr lang="hu-HU" dirty="0" smtClean="0"/>
              <a:t>. városi címet kap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891" y="274321"/>
            <a:ext cx="11312435" cy="1115379"/>
          </a:xfrm>
        </p:spPr>
        <p:txBody>
          <a:bodyPr/>
          <a:lstStyle/>
          <a:p>
            <a:r>
              <a:rPr lang="hu-HU" dirty="0" smtClean="0"/>
              <a:t>A katolikus egyház visszatérésének körülményei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3" y="1389700"/>
            <a:ext cx="3236307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23" y="970671"/>
            <a:ext cx="3178257" cy="47703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6" b="-790"/>
          <a:stretch/>
        </p:blipFill>
        <p:spPr>
          <a:xfrm rot="5400000">
            <a:off x="7536886" y="1690528"/>
            <a:ext cx="4677271" cy="40756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764291" y="6035040"/>
            <a:ext cx="399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Bakó János (1660-1720)</a:t>
            </a:r>
          </a:p>
          <a:p>
            <a:r>
              <a:rPr lang="hu-HU" dirty="0"/>
              <a:t>n</a:t>
            </a:r>
            <a:r>
              <a:rPr lang="hu-HU" dirty="0" smtClean="0"/>
              <a:t>agyváradi kanonok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751483" y="5741039"/>
            <a:ext cx="3236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Gr. Csáky Imre (1670-1732) </a:t>
            </a:r>
            <a:r>
              <a:rPr lang="hu-HU" dirty="0" err="1" smtClean="0"/>
              <a:t>váradi</a:t>
            </a:r>
            <a:r>
              <a:rPr lang="hu-HU" dirty="0" smtClean="0"/>
              <a:t> püspök, kalocsai érsek, bíboros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36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Szlopnyai Elek érkezése 1719. január 17.</a:t>
            </a:r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8" y="1690689"/>
            <a:ext cx="8636566" cy="346561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" y="1219201"/>
            <a:ext cx="12210839" cy="56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iskola megkezdi működését: 1721. jan. 21-én </a:t>
            </a:r>
            <a:br>
              <a:rPr lang="hu-HU" dirty="0" smtClean="0"/>
            </a:br>
            <a:r>
              <a:rPr lang="hu-HU" dirty="0" err="1" smtClean="0"/>
              <a:t>Gymnasium</a:t>
            </a:r>
            <a:r>
              <a:rPr lang="hu-HU" dirty="0" smtClean="0"/>
              <a:t> </a:t>
            </a:r>
            <a:r>
              <a:rPr lang="hu-HU" dirty="0" err="1" smtClean="0"/>
              <a:t>Debreczenense</a:t>
            </a:r>
            <a:r>
              <a:rPr lang="hu-HU" dirty="0" smtClean="0"/>
              <a:t> Scholarum Piarum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4" y="1579801"/>
            <a:ext cx="5683221" cy="4928602"/>
          </a:xfrm>
        </p:spPr>
      </p:pic>
      <p:sp>
        <p:nvSpPr>
          <p:cNvPr id="3" name="Szövegdoboz 2"/>
          <p:cNvSpPr txBox="1"/>
          <p:nvPr/>
        </p:nvSpPr>
        <p:spPr>
          <a:xfrm>
            <a:off x="7080069" y="1854926"/>
            <a:ext cx="414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Telek a várostól a Szent Anna utca és a Varga utca sarkán iskola és templom építésére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28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2357</TotalTime>
  <Words>1418</Words>
  <Application>Microsoft Office PowerPoint</Application>
  <PresentationFormat>Szélesvásznú</PresentationFormat>
  <Paragraphs>248</Paragraphs>
  <Slides>53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A piaristák 300 éves jubileuma Debrecenben</vt:lpstr>
      <vt:lpstr>    Piarista rend (O.Sch.P.) megalakulása (1597) </vt:lpstr>
      <vt:lpstr>A piarista magyar rendtartomány létrejötte 1721</vt:lpstr>
      <vt:lpstr>A piarista oktatási eszmény</vt:lpstr>
      <vt:lpstr>A piarista címer</vt:lpstr>
      <vt:lpstr>Vallási állapotok a XVI-XVII.században Debrecenben</vt:lpstr>
      <vt:lpstr>A katolikus egyház visszatérésének körülményei</vt:lpstr>
      <vt:lpstr>Szlopnyai Elek érkezése 1719. január 17.</vt:lpstr>
      <vt:lpstr>Az iskola megkezdi működését: 1721. jan. 21-én  Gymnasium Debreczenense Scholarum Piarum </vt:lpstr>
      <vt:lpstr>Koháry István országbíró adománya (1725)</vt:lpstr>
      <vt:lpstr>A fejlődés </vt:lpstr>
      <vt:lpstr>(az előző táblázat folytatása)</vt:lpstr>
      <vt:lpstr>A templom és iskola </vt:lpstr>
      <vt:lpstr>Hosszú 19. század </vt:lpstr>
      <vt:lpstr>A XIX. század megpróbáltatásai és nehézségei</vt:lpstr>
      <vt:lpstr>…és ami a haza javára történt</vt:lpstr>
      <vt:lpstr>PowerPoint-bemutató</vt:lpstr>
      <vt:lpstr>Tanárok és diákok viselete az 1850-es és hatvanas években</vt:lpstr>
      <vt:lpstr>Mint állami főgimnázium</vt:lpstr>
      <vt:lpstr>Az új iskolaépület </vt:lpstr>
      <vt:lpstr>A régi…</vt:lpstr>
      <vt:lpstr>…és az új kollégium (rendház)</vt:lpstr>
      <vt:lpstr>A világégés idején</vt:lpstr>
      <vt:lpstr>A Tanácsköztársaság és a román megszállás 1919-1920</vt:lpstr>
      <vt:lpstr>Az iskola fénykora 1902-1948</vt:lpstr>
      <vt:lpstr>Gyakorlóiskolai státusz</vt:lpstr>
      <vt:lpstr>Különböző szakkörök gazdagították a diákok és az iskola életét</vt:lpstr>
      <vt:lpstr>Jó a kapcsolat a Svetitscsel: pl. közös táncórák  formájában; iskolazászló a Svetits szegény iskolanővérei varrták a zászlót  1907 zászlóavatási ünnep  </vt:lpstr>
      <vt:lpstr>Az újabb világégés 1941-1945</vt:lpstr>
      <vt:lpstr>Emléktábla a második világháborúban elesett piarista diákok emlékére</vt:lpstr>
      <vt:lpstr>A második világháború utáni évek </vt:lpstr>
      <vt:lpstr>Az államosítás</vt:lpstr>
      <vt:lpstr>Ismét az egyház kötelékében</vt:lpstr>
      <vt:lpstr>Élő kapcsolat a két alma mater között: az öregdiákok rendszeresen visszajárnak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Voinovich Géza 1877-1952 irodalomtörténész, esztéta, akadémikus</vt:lpstr>
      <vt:lpstr>PowerPoint-bemutató</vt:lpstr>
      <vt:lpstr>PowerPoint-bemutató</vt:lpstr>
      <vt:lpstr>PowerPoint-bemutató</vt:lpstr>
      <vt:lpstr>Makk Károly 1925-2017 filmrendező</vt:lpstr>
      <vt:lpstr>PowerPoint-bemutató</vt:lpstr>
      <vt:lpstr>PowerPoint-bemutató</vt:lpstr>
      <vt:lpstr>Szipál Márton 1924-2016 világhírű fotóművész</vt:lpstr>
      <vt:lpstr>Záborszky József 1918-2015 karmester, zeneszerző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piaristák 300 éve Debrecenben</dc:title>
  <dc:creator>Tanár</dc:creator>
  <cp:lastModifiedBy>Tanár</cp:lastModifiedBy>
  <cp:revision>141</cp:revision>
  <dcterms:created xsi:type="dcterms:W3CDTF">2019-11-12T13:15:23Z</dcterms:created>
  <dcterms:modified xsi:type="dcterms:W3CDTF">2019-11-22T11:39:19Z</dcterms:modified>
</cp:coreProperties>
</file>